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0" r:id="rId5"/>
    <p:sldId id="259" r:id="rId6"/>
    <p:sldId id="258"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19" d="100"/>
          <a:sy n="119" d="100"/>
        </p:scale>
        <p:origin x="-9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69AE7C-B4D8-49B4-BFDA-4CEDAA200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E2E013D7-3D07-4EFD-9FDD-5F2BCE2F8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2684A35-9289-4BCA-AC05-767596F82A50}"/>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5" name="Footer Placeholder 4">
            <a:extLst>
              <a:ext uri="{FF2B5EF4-FFF2-40B4-BE49-F238E27FC236}">
                <a16:creationId xmlns="" xmlns:a16="http://schemas.microsoft.com/office/drawing/2014/main" id="{9FEB2BED-1148-4CE1-B28A-4E3F5C783D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59CB43D-4042-4DD2-AD05-A6D8586C05DB}"/>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173572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184DEA-28A6-478D-8249-8F1C95F8A7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14ABF96-24DD-419F-928A-9FB77DD1D4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5E62DD9-B797-473C-BF2D-CB626BB6D7B8}"/>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5" name="Footer Placeholder 4">
            <a:extLst>
              <a:ext uri="{FF2B5EF4-FFF2-40B4-BE49-F238E27FC236}">
                <a16:creationId xmlns="" xmlns:a16="http://schemas.microsoft.com/office/drawing/2014/main" id="{79DB4062-56BC-4A6D-A55B-9F967EFCFF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E3C3A18-E251-4545-A52F-A53A6F24D2E3}"/>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89753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93FE04-71CC-468A-BC26-F7FFF17A03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B169F30-D265-4BA9-9D94-3311A77735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14B0C4A-6D03-4459-AA08-2051CDDFBC2E}"/>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5" name="Footer Placeholder 4">
            <a:extLst>
              <a:ext uri="{FF2B5EF4-FFF2-40B4-BE49-F238E27FC236}">
                <a16:creationId xmlns="" xmlns:a16="http://schemas.microsoft.com/office/drawing/2014/main" id="{7622F522-87EB-4A3E-905F-BA95FBD02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225FCC4-2C55-41B2-8EAB-97B7D508CF21}"/>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3998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F0F72B-E302-450F-BAD9-1B4EFDA19C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36072DE-7766-4508-AA14-1EFD3CB163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DBD7ADE-97F9-489D-AEB8-7081B0E59FD9}"/>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5" name="Footer Placeholder 4">
            <a:extLst>
              <a:ext uri="{FF2B5EF4-FFF2-40B4-BE49-F238E27FC236}">
                <a16:creationId xmlns="" xmlns:a16="http://schemas.microsoft.com/office/drawing/2014/main" id="{24956F24-FDD3-444D-B7A2-4600BE711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64402C0-CE0C-4A20-867C-B0535FF943C6}"/>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416786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778F1-506A-476E-A7F3-CFAA55032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A7EDA94-4E34-4BF9-823D-62C9306FBE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807E4A1-E60E-4746-AD26-8CB73EBC5952}"/>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5" name="Footer Placeholder 4">
            <a:extLst>
              <a:ext uri="{FF2B5EF4-FFF2-40B4-BE49-F238E27FC236}">
                <a16:creationId xmlns="" xmlns:a16="http://schemas.microsoft.com/office/drawing/2014/main" id="{911EEDA9-D221-4A9E-A9DE-1DAB4BA43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5412DFD-1087-4459-A7E4-DD72365BCBB6}"/>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274711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029DE-A30C-4488-A185-4561F97050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2761851-B4BD-43EE-9E7D-303C0849E8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7175ADE8-C6DA-4FDC-87A8-4E70BBDB29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06FDCF26-F07D-497C-B2BF-F05A3F7D89FB}"/>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6" name="Footer Placeholder 5">
            <a:extLst>
              <a:ext uri="{FF2B5EF4-FFF2-40B4-BE49-F238E27FC236}">
                <a16:creationId xmlns="" xmlns:a16="http://schemas.microsoft.com/office/drawing/2014/main" id="{0EEF8219-877C-414C-BCEE-F730D33613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53CBCBE-2C63-4264-A23D-E83837156DE8}"/>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183934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068B0-3BE3-4CD7-9B64-CA87A316B2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3182FFA-AA99-47F8-A248-9546C05C5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C2D6D46-E89B-4678-8CB1-468036228C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7D442FE6-5B5B-4763-AADE-ECFCEE8A1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70D2565-08BB-458F-8C22-C75AEA9B47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858404F-2F8B-4C6A-B909-37F173F33CFB}"/>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8" name="Footer Placeholder 7">
            <a:extLst>
              <a:ext uri="{FF2B5EF4-FFF2-40B4-BE49-F238E27FC236}">
                <a16:creationId xmlns="" xmlns:a16="http://schemas.microsoft.com/office/drawing/2014/main" id="{42FDA294-03C5-40FE-9B2A-F3592F772A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00593035-32D1-4E4E-A5AD-C21E835B4916}"/>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43061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F0C04-2083-4502-A7E3-2EE74ADD79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016C20F-2D0B-4D52-9922-6B56E3F81394}"/>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4" name="Footer Placeholder 3">
            <a:extLst>
              <a:ext uri="{FF2B5EF4-FFF2-40B4-BE49-F238E27FC236}">
                <a16:creationId xmlns="" xmlns:a16="http://schemas.microsoft.com/office/drawing/2014/main" id="{45E03AB0-7D6C-4E5E-A8CA-4840A2ECA8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E582678E-7A08-4A3D-AEEC-1901B63CFC42}"/>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283822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DDA196-74AD-436A-830C-F0E7D6E4A020}"/>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3" name="Footer Placeholder 2">
            <a:extLst>
              <a:ext uri="{FF2B5EF4-FFF2-40B4-BE49-F238E27FC236}">
                <a16:creationId xmlns="" xmlns:a16="http://schemas.microsoft.com/office/drawing/2014/main" id="{C38A9063-1AAF-46ED-A7F0-698EB88A1A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54EDA084-6941-4B05-9723-14EF77C92DF7}"/>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37724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EDB9DE-17A7-4446-96CE-9A943760A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DB3BA27-4C84-4E90-B47A-B84EB48C8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DAEFA21-1EBA-40A9-B4C3-8CDADC9AD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F6E9F16-42A9-4045-9257-823BA7A5C933}"/>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6" name="Footer Placeholder 5">
            <a:extLst>
              <a:ext uri="{FF2B5EF4-FFF2-40B4-BE49-F238E27FC236}">
                <a16:creationId xmlns="" xmlns:a16="http://schemas.microsoft.com/office/drawing/2014/main" id="{46C70BE9-58B0-40D6-AC01-410742B70D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156DB4E-A94B-4341-8B0D-DCC5D01DC6EA}"/>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155258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B3A05-E691-49F0-B921-29765D238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771ED9B-141C-4B4F-BCEA-EF5F7A776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705200FB-1762-41AC-90A0-19ED56415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1C7ED6D-84EA-434A-B1CA-B4933EC4CB2B}"/>
              </a:ext>
            </a:extLst>
          </p:cNvPr>
          <p:cNvSpPr>
            <a:spLocks noGrp="1"/>
          </p:cNvSpPr>
          <p:nvPr>
            <p:ph type="dt" sz="half" idx="10"/>
          </p:nvPr>
        </p:nvSpPr>
        <p:spPr/>
        <p:txBody>
          <a:bodyPr/>
          <a:lstStyle/>
          <a:p>
            <a:fld id="{658522BE-68B5-4897-B34A-87EF8D8C7948}" type="datetimeFigureOut">
              <a:rPr lang="en-GB" smtClean="0"/>
              <a:t>30/11/2018</a:t>
            </a:fld>
            <a:endParaRPr lang="en-GB"/>
          </a:p>
        </p:txBody>
      </p:sp>
      <p:sp>
        <p:nvSpPr>
          <p:cNvPr id="6" name="Footer Placeholder 5">
            <a:extLst>
              <a:ext uri="{FF2B5EF4-FFF2-40B4-BE49-F238E27FC236}">
                <a16:creationId xmlns="" xmlns:a16="http://schemas.microsoft.com/office/drawing/2014/main" id="{3972D4CD-9E6E-4F20-B935-8D6A64A39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82220D2-9825-4E52-B406-BB789B64B12A}"/>
              </a:ext>
            </a:extLst>
          </p:cNvPr>
          <p:cNvSpPr>
            <a:spLocks noGrp="1"/>
          </p:cNvSpPr>
          <p:nvPr>
            <p:ph type="sldNum" sz="quarter" idx="12"/>
          </p:nvPr>
        </p:nvSpPr>
        <p:spPr/>
        <p:txBody>
          <a:bodyPr/>
          <a:lstStyle/>
          <a:p>
            <a:fld id="{D5E7289F-CD8F-42F0-BF1C-AF90CAA8FF0A}" type="slidenum">
              <a:rPr lang="en-GB" smtClean="0"/>
              <a:t>‹#›</a:t>
            </a:fld>
            <a:endParaRPr lang="en-GB"/>
          </a:p>
        </p:txBody>
      </p:sp>
    </p:spTree>
    <p:extLst>
      <p:ext uri="{BB962C8B-B14F-4D97-AF65-F5344CB8AC3E}">
        <p14:creationId xmlns:p14="http://schemas.microsoft.com/office/powerpoint/2010/main" val="123763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4095E6A-A564-4B7D-B9B9-C1E10A229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91F0A02-4FC8-4A6E-8D8C-DE53E5E59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F54C4F1-D8E9-4664-AC82-36B7784E8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522BE-68B5-4897-B34A-87EF8D8C7948}" type="datetimeFigureOut">
              <a:rPr lang="en-GB" smtClean="0"/>
              <a:t>30/11/2018</a:t>
            </a:fld>
            <a:endParaRPr lang="en-GB"/>
          </a:p>
        </p:txBody>
      </p:sp>
      <p:sp>
        <p:nvSpPr>
          <p:cNvPr id="5" name="Footer Placeholder 4">
            <a:extLst>
              <a:ext uri="{FF2B5EF4-FFF2-40B4-BE49-F238E27FC236}">
                <a16:creationId xmlns="" xmlns:a16="http://schemas.microsoft.com/office/drawing/2014/main" id="{BDAEB63F-2E03-46DA-BBB5-9557CFFC3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26A00E50-8B5B-404E-8333-DA4DAB97A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7289F-CD8F-42F0-BF1C-AF90CAA8FF0A}" type="slidenum">
              <a:rPr lang="en-GB" smtClean="0"/>
              <a:t>‹#›</a:t>
            </a:fld>
            <a:endParaRPr lang="en-GB"/>
          </a:p>
        </p:txBody>
      </p:sp>
    </p:spTree>
    <p:extLst>
      <p:ext uri="{BB962C8B-B14F-4D97-AF65-F5344CB8AC3E}">
        <p14:creationId xmlns:p14="http://schemas.microsoft.com/office/powerpoint/2010/main" val="336812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5C4878BD-8BFE-4FE1-A432-EF685E3F8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22" y="317333"/>
            <a:ext cx="11430000" cy="6191250"/>
          </a:xfrm>
          <a:prstGeom prst="rect">
            <a:avLst/>
          </a:prstGeom>
        </p:spPr>
      </p:pic>
      <p:pic>
        <p:nvPicPr>
          <p:cNvPr id="16" name="Picture 15">
            <a:extLst>
              <a:ext uri="{FF2B5EF4-FFF2-40B4-BE49-F238E27FC236}">
                <a16:creationId xmlns="" xmlns:a16="http://schemas.microsoft.com/office/drawing/2014/main" id="{AF683D50-F7D5-429B-99F2-C2FD635C2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sp>
        <p:nvSpPr>
          <p:cNvPr id="17" name="TextBox 16">
            <a:extLst>
              <a:ext uri="{FF2B5EF4-FFF2-40B4-BE49-F238E27FC236}">
                <a16:creationId xmlns="" xmlns:a16="http://schemas.microsoft.com/office/drawing/2014/main" id="{65B51F78-9512-4A57-B073-C3D2E50C1B38}"/>
              </a:ext>
            </a:extLst>
          </p:cNvPr>
          <p:cNvSpPr txBox="1"/>
          <p:nvPr/>
        </p:nvSpPr>
        <p:spPr>
          <a:xfrm>
            <a:off x="705857" y="1558225"/>
            <a:ext cx="987771" cy="276999"/>
          </a:xfrm>
          <a:prstGeom prst="rect">
            <a:avLst/>
          </a:prstGeom>
          <a:noFill/>
        </p:spPr>
        <p:txBody>
          <a:bodyPr wrap="none" rtlCol="0">
            <a:spAutoFit/>
          </a:bodyPr>
          <a:lstStyle/>
          <a:p>
            <a:r>
              <a:rPr lang="en-GB" sz="1200" b="1" dirty="0">
                <a:solidFill>
                  <a:schemeClr val="bg2">
                    <a:lumMod val="25000"/>
                  </a:schemeClr>
                </a:solidFill>
              </a:rPr>
              <a:t>NE-1878BPQ</a:t>
            </a:r>
          </a:p>
        </p:txBody>
      </p:sp>
      <p:sp>
        <p:nvSpPr>
          <p:cNvPr id="18" name="TextBox 17">
            <a:extLst>
              <a:ext uri="{FF2B5EF4-FFF2-40B4-BE49-F238E27FC236}">
                <a16:creationId xmlns="" xmlns:a16="http://schemas.microsoft.com/office/drawing/2014/main" id="{B3CBAE9F-DD2C-4A82-80E5-80F41631FBFB}"/>
              </a:ext>
            </a:extLst>
          </p:cNvPr>
          <p:cNvSpPr txBox="1"/>
          <p:nvPr/>
        </p:nvSpPr>
        <p:spPr>
          <a:xfrm>
            <a:off x="697835" y="1852231"/>
            <a:ext cx="3072063" cy="769441"/>
          </a:xfrm>
          <a:prstGeom prst="rect">
            <a:avLst/>
          </a:prstGeom>
          <a:noFill/>
        </p:spPr>
        <p:txBody>
          <a:bodyPr wrap="square" rtlCol="0">
            <a:spAutoFit/>
          </a:bodyPr>
          <a:lstStyle/>
          <a:p>
            <a:r>
              <a:rPr lang="en-GB" sz="2200" b="1" dirty="0">
                <a:solidFill>
                  <a:schemeClr val="bg2">
                    <a:lumMod val="25000"/>
                  </a:schemeClr>
                </a:solidFill>
              </a:rPr>
              <a:t>PROFESSIONAL INVERTER MICROWAVE</a:t>
            </a:r>
          </a:p>
        </p:txBody>
      </p:sp>
      <p:sp>
        <p:nvSpPr>
          <p:cNvPr id="19" name="TextBox 18">
            <a:extLst>
              <a:ext uri="{FF2B5EF4-FFF2-40B4-BE49-F238E27FC236}">
                <a16:creationId xmlns="" xmlns:a16="http://schemas.microsoft.com/office/drawing/2014/main" id="{D2E3EC48-FD03-496A-B2A8-BE35AEFFD010}"/>
              </a:ext>
            </a:extLst>
          </p:cNvPr>
          <p:cNvSpPr txBox="1"/>
          <p:nvPr/>
        </p:nvSpPr>
        <p:spPr>
          <a:xfrm>
            <a:off x="705857" y="2650961"/>
            <a:ext cx="2983829" cy="1200329"/>
          </a:xfrm>
          <a:prstGeom prst="rect">
            <a:avLst/>
          </a:prstGeom>
          <a:noFill/>
        </p:spPr>
        <p:txBody>
          <a:bodyPr wrap="square" rtlCol="0">
            <a:spAutoFit/>
          </a:bodyPr>
          <a:lstStyle/>
          <a:p>
            <a:r>
              <a:rPr lang="en-GB" sz="1200" dirty="0">
                <a:solidFill>
                  <a:schemeClr val="bg2">
                    <a:lumMod val="25000"/>
                  </a:schemeClr>
                </a:solidFill>
              </a:rPr>
              <a:t>Equipped with Panasonic's unique Inverter technology, which enables faster, more even, gentler cooking. It also uses less energy and the all-metal door design ensures easy cleaning, extending the lifespan of the microwave.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97" y="202460"/>
            <a:ext cx="3824119" cy="1259942"/>
          </a:xfrm>
          <a:prstGeom prst="rect">
            <a:avLst/>
          </a:prstGeom>
        </p:spPr>
      </p:pic>
    </p:spTree>
    <p:extLst>
      <p:ext uri="{BB962C8B-B14F-4D97-AF65-F5344CB8AC3E}">
        <p14:creationId xmlns:p14="http://schemas.microsoft.com/office/powerpoint/2010/main" val="383235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341407D-9407-4BBA-AAE1-63FE08D23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5039"/>
            <a:ext cx="11430000" cy="6191250"/>
          </a:xfrm>
          <a:prstGeom prst="rect">
            <a:avLst/>
          </a:prstGeom>
        </p:spPr>
      </p:pic>
      <p:sp>
        <p:nvSpPr>
          <p:cNvPr id="4" name="Rectangle 2">
            <a:extLst>
              <a:ext uri="{FF2B5EF4-FFF2-40B4-BE49-F238E27FC236}">
                <a16:creationId xmlns="" xmlns:a16="http://schemas.microsoft.com/office/drawing/2014/main" id="{BEE0833E-C82A-44E6-9CDF-58967D22FBC0}"/>
              </a:ext>
            </a:extLst>
          </p:cNvPr>
          <p:cNvSpPr>
            <a:spLocks noChangeArrowheads="1"/>
          </p:cNvSpPr>
          <p:nvPr/>
        </p:nvSpPr>
        <p:spPr bwMode="auto">
          <a:xfrm>
            <a:off x="7066547" y="2387690"/>
            <a:ext cx="4082716" cy="1931262"/>
          </a:xfrm>
          <a:prstGeom prst="rect">
            <a:avLst/>
          </a:prstGeom>
          <a:noFill/>
          <a:ln>
            <a:noFill/>
          </a:ln>
          <a:effectLst/>
        </p:spPr>
        <p:txBody>
          <a:bodyPr vert="horz" wrap="square" lIns="0" tIns="0"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rPr>
              <a:t>EVEN HEATING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t>Inverter technology allows you to cook, reheat or defrost your food without creating cold spots or overcooking edges. This Inverter microwave delivers an accurate power level; when you ask for 60% power, the oven delivers 60% power for the entire duration of the cooking time chosen. This applies no matter what power level is selected giving you better, more even cooking results.</a:t>
            </a:r>
            <a:endParaRPr kumimoji="0" lang="en-US" altLang="en-US" sz="1200" b="0" i="0" u="none" strike="noStrike" cap="none" normalizeH="0" baseline="0" dirty="0">
              <a:ln>
                <a:noFill/>
              </a:ln>
              <a:solidFill>
                <a:schemeClr val="bg2">
                  <a:lumMod val="25000"/>
                </a:schemeClr>
              </a:solidFill>
              <a:effectLst/>
              <a:latin typeface="Arial" panose="020B0604020202020204" pitchFamily="34" charset="0"/>
            </a:endParaRPr>
          </a:p>
        </p:txBody>
      </p:sp>
      <p:pic>
        <p:nvPicPr>
          <p:cNvPr id="18" name="Picture 17">
            <a:extLst>
              <a:ext uri="{FF2B5EF4-FFF2-40B4-BE49-F238E27FC236}">
                <a16:creationId xmlns="" xmlns:a16="http://schemas.microsoft.com/office/drawing/2014/main" id="{71D69D41-7467-4804-8CED-6F7CBDF38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spTree>
    <p:extLst>
      <p:ext uri="{BB962C8B-B14F-4D97-AF65-F5344CB8AC3E}">
        <p14:creationId xmlns:p14="http://schemas.microsoft.com/office/powerpoint/2010/main" val="242007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7324EB3-4B7D-4D2A-8BEE-C25EDAD3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5039"/>
            <a:ext cx="11430000" cy="6191250"/>
          </a:xfrm>
          <a:prstGeom prst="rect">
            <a:avLst/>
          </a:prstGeom>
        </p:spPr>
      </p:pic>
      <p:sp>
        <p:nvSpPr>
          <p:cNvPr id="3" name="Rectangle 2">
            <a:extLst>
              <a:ext uri="{FF2B5EF4-FFF2-40B4-BE49-F238E27FC236}">
                <a16:creationId xmlns="" xmlns:a16="http://schemas.microsoft.com/office/drawing/2014/main" id="{14C89B09-50F5-4383-A4FB-6CCF7A34308A}"/>
              </a:ext>
            </a:extLst>
          </p:cNvPr>
          <p:cNvSpPr>
            <a:spLocks noChangeArrowheads="1"/>
          </p:cNvSpPr>
          <p:nvPr/>
        </p:nvSpPr>
        <p:spPr bwMode="auto">
          <a:xfrm>
            <a:off x="1044742" y="2577366"/>
            <a:ext cx="4353426" cy="1746596"/>
          </a:xfrm>
          <a:prstGeom prst="rect">
            <a:avLst/>
          </a:prstGeom>
          <a:noFill/>
          <a:ln>
            <a:noFill/>
          </a:ln>
          <a:effectLst/>
        </p:spPr>
        <p:txBody>
          <a:bodyPr vert="horz" wrap="square" lIns="0" tIns="0"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rPr>
              <a:t>ENERGY SAVING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t>With Inverter microwaves, you can save up to 6.3% on energy consumption*, which is good for the environment, and your wallet. </a:t>
            </a:r>
            <a:b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br>
            <a: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t/>
            </a:r>
            <a:b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br>
            <a: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t>* Compared to NE-1853 (2650W Inverter microwave compared to 2830W LC type microwave).</a:t>
            </a:r>
            <a:endParaRPr kumimoji="0" lang="en-US" altLang="en-US" sz="1200" b="0" i="0" u="none" strike="noStrike" cap="none" normalizeH="0" baseline="0" dirty="0">
              <a:ln>
                <a:noFill/>
              </a:ln>
              <a:solidFill>
                <a:schemeClr val="bg2">
                  <a:lumMod val="25000"/>
                </a:schemeClr>
              </a:solidFill>
              <a:effectLst/>
              <a:latin typeface="Arial" panose="020B0604020202020204" pitchFamily="34" charset="0"/>
            </a:endParaRPr>
          </a:p>
        </p:txBody>
      </p:sp>
      <p:pic>
        <p:nvPicPr>
          <p:cNvPr id="4" name="Picture 3">
            <a:extLst>
              <a:ext uri="{FF2B5EF4-FFF2-40B4-BE49-F238E27FC236}">
                <a16:creationId xmlns="" xmlns:a16="http://schemas.microsoft.com/office/drawing/2014/main" id="{D0B92840-9B48-4164-A9A2-928A84B06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spTree>
    <p:extLst>
      <p:ext uri="{BB962C8B-B14F-4D97-AF65-F5344CB8AC3E}">
        <p14:creationId xmlns:p14="http://schemas.microsoft.com/office/powerpoint/2010/main" val="90190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89F9795-B3BF-4A79-919B-6E2441037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5039"/>
            <a:ext cx="11430000" cy="6191250"/>
          </a:xfrm>
          <a:prstGeom prst="rect">
            <a:avLst/>
          </a:prstGeom>
        </p:spPr>
      </p:pic>
      <p:sp>
        <p:nvSpPr>
          <p:cNvPr id="3" name="Rectangle 6">
            <a:extLst>
              <a:ext uri="{FF2B5EF4-FFF2-40B4-BE49-F238E27FC236}">
                <a16:creationId xmlns="" xmlns:a16="http://schemas.microsoft.com/office/drawing/2014/main" id="{1AE18F55-21E5-4270-A957-117BCF5C0F97}"/>
              </a:ext>
            </a:extLst>
          </p:cNvPr>
          <p:cNvSpPr>
            <a:spLocks noChangeArrowheads="1"/>
          </p:cNvSpPr>
          <p:nvPr/>
        </p:nvSpPr>
        <p:spPr bwMode="auto">
          <a:xfrm>
            <a:off x="1042737" y="944085"/>
            <a:ext cx="6456947" cy="1354217"/>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rPr>
              <a:t>LIGHTER &amp; SMALLER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t>Inverter microwaves are equipped with a compact and efficient power supply that weights only 500g. This makes the overall unit lighter, more portable and easier to move around for cleaning, as the total unit weight is brought down to approx. 12kg (40% less compared to NE-1853).</a:t>
            </a:r>
            <a:endParaRPr kumimoji="0" lang="en-US" altLang="en-US" sz="1200" b="0"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2">
                  <a:lumMod val="25000"/>
                </a:schemeClr>
              </a:solidFill>
              <a:effectLst/>
              <a:latin typeface="Arial" panose="020B0604020202020204" pitchFamily="34" charset="0"/>
            </a:endParaRPr>
          </a:p>
        </p:txBody>
      </p:sp>
      <p:pic>
        <p:nvPicPr>
          <p:cNvPr id="4" name="Picture 3">
            <a:extLst>
              <a:ext uri="{FF2B5EF4-FFF2-40B4-BE49-F238E27FC236}">
                <a16:creationId xmlns="" xmlns:a16="http://schemas.microsoft.com/office/drawing/2014/main" id="{9B532266-70D8-4E39-8DD7-F24D74B8D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spTree>
    <p:extLst>
      <p:ext uri="{BB962C8B-B14F-4D97-AF65-F5344CB8AC3E}">
        <p14:creationId xmlns:p14="http://schemas.microsoft.com/office/powerpoint/2010/main" val="11437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2E003DE-B140-48B1-B9ED-4A04CD697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5039"/>
            <a:ext cx="11430000" cy="6191250"/>
          </a:xfrm>
          <a:prstGeom prst="rect">
            <a:avLst/>
          </a:prstGeom>
        </p:spPr>
      </p:pic>
      <p:sp>
        <p:nvSpPr>
          <p:cNvPr id="3" name="Rectangle 8">
            <a:extLst>
              <a:ext uri="{FF2B5EF4-FFF2-40B4-BE49-F238E27FC236}">
                <a16:creationId xmlns="" xmlns:a16="http://schemas.microsoft.com/office/drawing/2014/main" id="{6F3458D1-93EE-42A5-8B2D-BC35CAC72E6D}"/>
              </a:ext>
            </a:extLst>
          </p:cNvPr>
          <p:cNvSpPr>
            <a:spLocks noChangeArrowheads="1"/>
          </p:cNvSpPr>
          <p:nvPr/>
        </p:nvSpPr>
        <p:spPr bwMode="auto">
          <a:xfrm>
            <a:off x="1060784" y="2102854"/>
            <a:ext cx="3615489" cy="2485259"/>
          </a:xfrm>
          <a:prstGeom prst="rect">
            <a:avLst/>
          </a:prstGeom>
          <a:noFill/>
          <a:ln>
            <a:noFill/>
          </a:ln>
          <a:effectLst/>
        </p:spPr>
        <p:txBody>
          <a:bodyPr vert="horz" wrap="square" lIns="0" tIns="0"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rPr>
              <a:t>METAL DOOR DESIGN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25000"/>
                  </a:schemeClr>
                </a:solidFill>
                <a:effectLst/>
                <a:latin typeface="Arial" panose="020B0604020202020204" pitchFamily="34" charset="0"/>
                <a:ea typeface="inherit"/>
                <a:cs typeface="Arial" panose="020B0604020202020204" pitchFamily="34" charset="0"/>
              </a:rPr>
              <a:t>The world’s first all-metal door professional microwave with Inverter technology. An innovative design, specifically intended for the UK market. A full-metal door microwave that looks like a conventional oven. It adapts to every environment and you can even install it in your open kitchen. Most importantly the inside of the metal door has no ridges, seals or film to clean around, it’s totally smooth. This makes the inside of the unit very easy to clean and increases the lifespan of the oven.</a:t>
            </a:r>
            <a:endParaRPr kumimoji="0" lang="en-US" altLang="en-US" sz="1200" b="0" i="0" u="none" strike="noStrike" cap="none" normalizeH="0" baseline="0" dirty="0">
              <a:ln>
                <a:noFill/>
              </a:ln>
              <a:solidFill>
                <a:schemeClr val="bg2">
                  <a:lumMod val="25000"/>
                </a:schemeClr>
              </a:solidFill>
              <a:effectLst/>
              <a:latin typeface="Arial" panose="020B0604020202020204" pitchFamily="34" charset="0"/>
            </a:endParaRPr>
          </a:p>
        </p:txBody>
      </p:sp>
      <p:pic>
        <p:nvPicPr>
          <p:cNvPr id="4" name="Picture 3">
            <a:extLst>
              <a:ext uri="{FF2B5EF4-FFF2-40B4-BE49-F238E27FC236}">
                <a16:creationId xmlns="" xmlns:a16="http://schemas.microsoft.com/office/drawing/2014/main" id="{652151CF-3FEE-4923-8737-1516DF3D9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spTree>
    <p:extLst>
      <p:ext uri="{BB962C8B-B14F-4D97-AF65-F5344CB8AC3E}">
        <p14:creationId xmlns:p14="http://schemas.microsoft.com/office/powerpoint/2010/main" val="220668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6826AF-9491-462F-AE5C-8FA4C1F68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3" y="533561"/>
            <a:ext cx="11430000" cy="6191250"/>
          </a:xfrm>
          <a:prstGeom prst="rect">
            <a:avLst/>
          </a:prstGeom>
        </p:spPr>
      </p:pic>
      <p:sp>
        <p:nvSpPr>
          <p:cNvPr id="5" name="Rectangle 10">
            <a:extLst>
              <a:ext uri="{FF2B5EF4-FFF2-40B4-BE49-F238E27FC236}">
                <a16:creationId xmlns="" xmlns:a16="http://schemas.microsoft.com/office/drawing/2014/main" id="{571FF3D8-B513-42CC-829E-3D0B0E1FA42B}"/>
              </a:ext>
            </a:extLst>
          </p:cNvPr>
          <p:cNvSpPr>
            <a:spLocks noChangeArrowheads="1"/>
          </p:cNvSpPr>
          <p:nvPr/>
        </p:nvSpPr>
        <p:spPr bwMode="auto">
          <a:xfrm>
            <a:off x="884321" y="807190"/>
            <a:ext cx="4193006" cy="2454482"/>
          </a:xfrm>
          <a:prstGeom prst="rect">
            <a:avLst/>
          </a:prstGeom>
          <a:noFill/>
          <a:ln>
            <a:noFill/>
          </a:ln>
          <a:effectLst/>
        </p:spPr>
        <p:txBody>
          <a:bodyPr vert="horz" wrap="square" lIns="0" tIns="0"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rPr>
              <a:t>SPLATTER SHIELD DETECTION</a:t>
            </a:r>
          </a:p>
          <a:p>
            <a:pPr lvl="0" eaLnBrk="0" fontAlgn="base" hangingPunct="0">
              <a:spcBef>
                <a:spcPct val="0"/>
              </a:spcBef>
              <a:spcAft>
                <a:spcPct val="0"/>
              </a:spcAft>
            </a:pPr>
            <a:r>
              <a:rPr lang="en-US" altLang="en-US" sz="1200" dirty="0">
                <a:solidFill>
                  <a:schemeClr val="bg2">
                    <a:lumMod val="25000"/>
                  </a:schemeClr>
                </a:solidFill>
                <a:latin typeface="Arial" panose="020B0604020202020204" pitchFamily="34" charset="0"/>
                <a:ea typeface="inherit"/>
                <a:cs typeface="Arial" panose="020B0604020202020204" pitchFamily="34" charset="0"/>
              </a:rPr>
              <a:t>The NE-1878 has been programmed to not operate when the ceiling plate is not in place. </a:t>
            </a:r>
          </a:p>
          <a:p>
            <a:pPr lvl="0" eaLnBrk="0" fontAlgn="base" hangingPunct="0">
              <a:spcBef>
                <a:spcPct val="0"/>
              </a:spcBef>
              <a:spcAft>
                <a:spcPct val="0"/>
              </a:spcAft>
            </a:pPr>
            <a:r>
              <a:rPr lang="en-US" altLang="en-US" sz="1200" dirty="0">
                <a:solidFill>
                  <a:schemeClr val="bg2">
                    <a:lumMod val="25000"/>
                  </a:schemeClr>
                </a:solidFill>
                <a:latin typeface="Arial" panose="020B0604020202020204" pitchFamily="34" charset="0"/>
                <a:cs typeface="Arial" panose="020B0604020202020204" pitchFamily="34" charset="0"/>
              </a:rPr>
              <a:t>Also available from Regale is the Panasonic authorized Microsave CPS3A  Cavity Liner. The Cavity Liner protects the microwave’s interior base, ceiling plate and the lens light cover and is dishwasher safe, making cleaning at the end of service, a breeze.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bg2">
                  <a:lumMod val="25000"/>
                </a:schemeClr>
              </a:solidFill>
              <a:effectLst/>
              <a:latin typeface="Arial" panose="020B0604020202020204" pitchFamily="34" charset="0"/>
              <a:ea typeface="Open Sans Condensed"/>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2">
                  <a:lumMod val="25000"/>
                </a:schemeClr>
              </a:solidFill>
              <a:effectLst/>
              <a:latin typeface="Arial" panose="020B0604020202020204" pitchFamily="34" charset="0"/>
            </a:endParaRPr>
          </a:p>
        </p:txBody>
      </p:sp>
      <p:pic>
        <p:nvPicPr>
          <p:cNvPr id="6" name="Picture 5">
            <a:extLst>
              <a:ext uri="{FF2B5EF4-FFF2-40B4-BE49-F238E27FC236}">
                <a16:creationId xmlns="" xmlns:a16="http://schemas.microsoft.com/office/drawing/2014/main" id="{54192CCE-6F1D-499C-8282-BA11C2CB2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61219"/>
            <a:ext cx="5919602" cy="3595728"/>
          </a:xfrm>
          <a:prstGeom prst="rect">
            <a:avLst/>
          </a:prstGeom>
        </p:spPr>
      </p:pic>
    </p:spTree>
    <p:extLst>
      <p:ext uri="{BB962C8B-B14F-4D97-AF65-F5344CB8AC3E}">
        <p14:creationId xmlns:p14="http://schemas.microsoft.com/office/powerpoint/2010/main" val="27271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9355F34-F2B5-40EF-A291-E6B3D35EE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15" y="1"/>
            <a:ext cx="2229853" cy="1159970"/>
          </a:xfrm>
          <a:prstGeom prst="rect">
            <a:avLst/>
          </a:prstGeom>
        </p:spPr>
      </p:pic>
      <p:pic>
        <p:nvPicPr>
          <p:cNvPr id="4" name="Picture 3">
            <a:extLst>
              <a:ext uri="{FF2B5EF4-FFF2-40B4-BE49-F238E27FC236}">
                <a16:creationId xmlns="" xmlns:a16="http://schemas.microsoft.com/office/drawing/2014/main" id="{3D5548FF-A65E-4800-BA56-DF364118D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612" y="3424989"/>
            <a:ext cx="3398724" cy="2756541"/>
          </a:xfrm>
          <a:prstGeom prst="rect">
            <a:avLst/>
          </a:prstGeom>
        </p:spPr>
      </p:pic>
      <p:sp>
        <p:nvSpPr>
          <p:cNvPr id="5" name="TextBox 4">
            <a:extLst>
              <a:ext uri="{FF2B5EF4-FFF2-40B4-BE49-F238E27FC236}">
                <a16:creationId xmlns="" xmlns:a16="http://schemas.microsoft.com/office/drawing/2014/main" id="{16A133EB-C424-4167-91F0-9E39BE7B6705}"/>
              </a:ext>
            </a:extLst>
          </p:cNvPr>
          <p:cNvSpPr txBox="1"/>
          <p:nvPr/>
        </p:nvSpPr>
        <p:spPr>
          <a:xfrm>
            <a:off x="8214658" y="1475429"/>
            <a:ext cx="3288632" cy="1723549"/>
          </a:xfrm>
          <a:prstGeom prst="rect">
            <a:avLst/>
          </a:prstGeom>
          <a:noFill/>
        </p:spPr>
        <p:txBody>
          <a:bodyPr wrap="square" rtlCol="0">
            <a:spAutoFit/>
          </a:bodyPr>
          <a:lstStyle/>
          <a:p>
            <a:r>
              <a:rPr lang="en-GB" sz="1400" b="1" dirty="0">
                <a:solidFill>
                  <a:schemeClr val="bg2">
                    <a:lumMod val="25000"/>
                  </a:schemeClr>
                </a:solidFill>
              </a:rPr>
              <a:t>Space Saving Design</a:t>
            </a:r>
          </a:p>
          <a:p>
            <a:r>
              <a:rPr lang="en-GB" sz="1200" dirty="0">
                <a:solidFill>
                  <a:schemeClr val="bg2">
                    <a:lumMod val="25000"/>
                  </a:schemeClr>
                </a:solidFill>
              </a:rPr>
              <a:t>Stackable unit</a:t>
            </a:r>
          </a:p>
          <a:p>
            <a:endParaRPr lang="en-GB" sz="1400" dirty="0">
              <a:solidFill>
                <a:schemeClr val="bg2">
                  <a:lumMod val="25000"/>
                </a:schemeClr>
              </a:solidFill>
            </a:endParaRPr>
          </a:p>
          <a:p>
            <a:r>
              <a:rPr lang="en-GB" sz="1400" b="1" dirty="0">
                <a:solidFill>
                  <a:schemeClr val="bg2">
                    <a:lumMod val="25000"/>
                  </a:schemeClr>
                </a:solidFill>
              </a:rPr>
              <a:t>Inverter Technology</a:t>
            </a:r>
          </a:p>
          <a:p>
            <a:r>
              <a:rPr lang="en-GB" sz="1200" dirty="0">
                <a:solidFill>
                  <a:schemeClr val="bg2">
                    <a:lumMod val="25000"/>
                  </a:schemeClr>
                </a:solidFill>
              </a:rPr>
              <a:t>Faster, more even &amp; gentler cooking</a:t>
            </a:r>
          </a:p>
          <a:p>
            <a:endParaRPr lang="en-GB" sz="1400" dirty="0">
              <a:solidFill>
                <a:schemeClr val="bg2">
                  <a:lumMod val="25000"/>
                </a:schemeClr>
              </a:solidFill>
            </a:endParaRPr>
          </a:p>
          <a:p>
            <a:r>
              <a:rPr lang="en-GB" sz="1400" b="1" dirty="0">
                <a:solidFill>
                  <a:schemeClr val="bg2">
                    <a:lumMod val="25000"/>
                  </a:schemeClr>
                </a:solidFill>
              </a:rPr>
              <a:t>Metal Door Design</a:t>
            </a:r>
          </a:p>
          <a:p>
            <a:r>
              <a:rPr lang="en-GB" sz="1200" dirty="0">
                <a:solidFill>
                  <a:schemeClr val="bg2">
                    <a:lumMod val="25000"/>
                  </a:schemeClr>
                </a:solidFill>
              </a:rPr>
              <a:t>Elegant, durable &amp; easy maintenance door</a:t>
            </a:r>
          </a:p>
        </p:txBody>
      </p:sp>
      <p:pic>
        <p:nvPicPr>
          <p:cNvPr id="6" name="Picture 5">
            <a:extLst>
              <a:ext uri="{FF2B5EF4-FFF2-40B4-BE49-F238E27FC236}">
                <a16:creationId xmlns="" xmlns:a16="http://schemas.microsoft.com/office/drawing/2014/main" id="{FFB8D24E-2662-4411-B518-90156830359D}"/>
              </a:ext>
            </a:extLst>
          </p:cNvPr>
          <p:cNvPicPr>
            <a:picLocks noChangeAspect="1"/>
          </p:cNvPicPr>
          <p:nvPr/>
        </p:nvPicPr>
        <p:blipFill rotWithShape="1">
          <a:blip r:embed="rId4"/>
          <a:srcRect l="25073" t="19532" r="25073" b="18128"/>
          <a:stretch/>
        </p:blipFill>
        <p:spPr>
          <a:xfrm>
            <a:off x="589111" y="713874"/>
            <a:ext cx="6938014" cy="5422231"/>
          </a:xfrm>
          <a:prstGeom prst="rect">
            <a:avLst/>
          </a:prstGeom>
        </p:spPr>
      </p:pic>
    </p:spTree>
    <p:extLst>
      <p:ext uri="{BB962C8B-B14F-4D97-AF65-F5344CB8AC3E}">
        <p14:creationId xmlns:p14="http://schemas.microsoft.com/office/powerpoint/2010/main" val="1508714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382</Words>
  <Application>Microsoft Office PowerPoint</Application>
  <PresentationFormat>Custom</PresentationFormat>
  <Paragraphs>26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Tomita, Masa</dc:creator>
  <cp:lastModifiedBy>Patrick Bray</cp:lastModifiedBy>
  <cp:revision>10</cp:revision>
  <dcterms:created xsi:type="dcterms:W3CDTF">2018-08-13T13:33:57Z</dcterms:created>
  <dcterms:modified xsi:type="dcterms:W3CDTF">2018-11-30T11:09:55Z</dcterms:modified>
</cp:coreProperties>
</file>